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9" r:id="rId3"/>
    <p:sldId id="280" r:id="rId4"/>
    <p:sldId id="263" r:id="rId5"/>
    <p:sldId id="278" r:id="rId6"/>
    <p:sldId id="274" r:id="rId7"/>
    <p:sldId id="283" r:id="rId8"/>
    <p:sldId id="285" r:id="rId9"/>
    <p:sldId id="284" r:id="rId10"/>
    <p:sldId id="282" r:id="rId11"/>
    <p:sldId id="276" r:id="rId12"/>
    <p:sldId id="281" r:id="rId13"/>
    <p:sldId id="272" r:id="rId14"/>
    <p:sldId id="273" r:id="rId15"/>
    <p:sldId id="287" r:id="rId16"/>
    <p:sldId id="288" r:id="rId17"/>
    <p:sldId id="289" r:id="rId18"/>
    <p:sldId id="292" r:id="rId19"/>
    <p:sldId id="290" r:id="rId20"/>
    <p:sldId id="291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7717A6-F705-485A-9B75-2589C1134291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F7F4018F-3FC7-4D4F-9E63-8685CC48B807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團隊經驗豐富、技術專精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91025CA-88B1-4DFE-909F-564C5D588DD6}" type="parTrans" cxnId="{B688DB04-56EE-44B2-81C8-5004BE050D77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285BB1C-FF8D-487D-A339-3C2FFCF3CFE7}" type="sibTrans" cxnId="{B688DB04-56EE-44B2-81C8-5004BE050D77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60B616A-7D12-49B2-A0E5-E314D8B88FE4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提供客製化需求之建議</a:t>
          </a:r>
          <a:endParaRPr lang="en-US" altLang="zh-TW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B7EBE3B-B7D2-46FF-9474-47A0A839D750}" type="parTrans" cxnId="{6650DF8C-E011-4E11-A047-303B3FD32939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9B8D118-4697-4C57-99E2-3A79EF0FA8EA}" type="sibTrans" cxnId="{6650DF8C-E011-4E11-A047-303B3FD32939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AE438FE-F858-4E77-85C8-0D89D6259455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卓越的前</a:t>
          </a:r>
          <a:r>
            <a: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網站</a:t>
          </a:r>
          <a:r>
            <a: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)/</a:t>
          </a:r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後台</a:t>
          </a:r>
          <a:r>
            <a: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系統</a:t>
          </a:r>
          <a:r>
            <a: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整合技術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E8F113B-6896-49CD-8C67-9F06DBFCB3E7}" type="parTrans" cxnId="{20BB8804-3C40-487D-8274-ADDFD020AFD1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C6372C0-D1DF-4031-9379-290D0E7DCF4B}" type="sibTrans" cxnId="{20BB8804-3C40-487D-8274-ADDFD020AFD1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70979BD-31C2-4D47-B9AC-0E37E7FDEFA7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完整的資訊流</a:t>
          </a:r>
          <a:r>
            <a: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金流整合開發模組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B140D28-1400-4AB9-934E-B9B128AC2451}" type="parTrans" cxnId="{A67B4052-7F9B-4C50-A215-5887BFD3C808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8FC9EE0-4052-4D79-A872-E249FC6E131E}" type="sibTrans" cxnId="{A67B4052-7F9B-4C50-A215-5887BFD3C808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367DA1B-6374-4266-9ED9-8EBA090AE120}" type="pres">
      <dgm:prSet presAssocID="{7B7717A6-F705-485A-9B75-2589C113429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5B5F28B1-F106-4A54-BE8C-0E5DB94BC22D}" type="pres">
      <dgm:prSet presAssocID="{7B7717A6-F705-485A-9B75-2589C1134291}" presName="Name1" presStyleCnt="0"/>
      <dgm:spPr/>
    </dgm:pt>
    <dgm:pt modelId="{69FE33A4-CE3E-4B76-A383-F10FEA9617D5}" type="pres">
      <dgm:prSet presAssocID="{7B7717A6-F705-485A-9B75-2589C1134291}" presName="cycle" presStyleCnt="0"/>
      <dgm:spPr/>
    </dgm:pt>
    <dgm:pt modelId="{2CF65EE8-9883-4E6E-8969-411BB392CF70}" type="pres">
      <dgm:prSet presAssocID="{7B7717A6-F705-485A-9B75-2589C1134291}" presName="srcNode" presStyleLbl="node1" presStyleIdx="0" presStyleCnt="4"/>
      <dgm:spPr/>
    </dgm:pt>
    <dgm:pt modelId="{64BB02DE-BF4A-4B77-AD40-1EC06CC6D1E6}" type="pres">
      <dgm:prSet presAssocID="{7B7717A6-F705-485A-9B75-2589C1134291}" presName="conn" presStyleLbl="parChTrans1D2" presStyleIdx="0" presStyleCnt="1"/>
      <dgm:spPr/>
      <dgm:t>
        <a:bodyPr/>
        <a:lstStyle/>
        <a:p>
          <a:endParaRPr lang="zh-TW" altLang="en-US"/>
        </a:p>
      </dgm:t>
    </dgm:pt>
    <dgm:pt modelId="{33A318AF-7627-472F-BE52-FAC9816AEC6E}" type="pres">
      <dgm:prSet presAssocID="{7B7717A6-F705-485A-9B75-2589C1134291}" presName="extraNode" presStyleLbl="node1" presStyleIdx="0" presStyleCnt="4"/>
      <dgm:spPr/>
    </dgm:pt>
    <dgm:pt modelId="{32D6B0E4-1827-4BA4-A703-D2A63E6372DD}" type="pres">
      <dgm:prSet presAssocID="{7B7717A6-F705-485A-9B75-2589C1134291}" presName="dstNode" presStyleLbl="node1" presStyleIdx="0" presStyleCnt="4"/>
      <dgm:spPr/>
    </dgm:pt>
    <dgm:pt modelId="{34393974-F70F-45C4-BAB2-476B842DD978}" type="pres">
      <dgm:prSet presAssocID="{F7F4018F-3FC7-4D4F-9E63-8685CC48B807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C36E2D3-E74D-4A59-9E75-7220F74B1AB0}" type="pres">
      <dgm:prSet presAssocID="{F7F4018F-3FC7-4D4F-9E63-8685CC48B807}" presName="accent_1" presStyleCnt="0"/>
      <dgm:spPr/>
    </dgm:pt>
    <dgm:pt modelId="{F3270576-5F73-4773-8CBC-52ADEC5DC5A3}" type="pres">
      <dgm:prSet presAssocID="{F7F4018F-3FC7-4D4F-9E63-8685CC48B807}" presName="accentRepeatNode" presStyleLbl="solidFgAcc1" presStyleIdx="0" presStyleCnt="4"/>
      <dgm:spPr/>
    </dgm:pt>
    <dgm:pt modelId="{A29C251B-067C-4350-8DB6-5B18EC514E7C}" type="pres">
      <dgm:prSet presAssocID="{A60B616A-7D12-49B2-A0E5-E314D8B88FE4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7740018-D484-41F2-9854-143AD34849F4}" type="pres">
      <dgm:prSet presAssocID="{A60B616A-7D12-49B2-A0E5-E314D8B88FE4}" presName="accent_2" presStyleCnt="0"/>
      <dgm:spPr/>
    </dgm:pt>
    <dgm:pt modelId="{13EC70A0-773E-492B-BAEF-D73C669418C5}" type="pres">
      <dgm:prSet presAssocID="{A60B616A-7D12-49B2-A0E5-E314D8B88FE4}" presName="accentRepeatNode" presStyleLbl="solidFgAcc1" presStyleIdx="1" presStyleCnt="4"/>
      <dgm:spPr/>
    </dgm:pt>
    <dgm:pt modelId="{BDE89891-00E8-4257-8355-EB4B3D84CC2B}" type="pres">
      <dgm:prSet presAssocID="{4AE438FE-F858-4E77-85C8-0D89D6259455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A6694F-B5D2-4A1E-8FB3-B2C9449F64DF}" type="pres">
      <dgm:prSet presAssocID="{4AE438FE-F858-4E77-85C8-0D89D6259455}" presName="accent_3" presStyleCnt="0"/>
      <dgm:spPr/>
    </dgm:pt>
    <dgm:pt modelId="{F98E622E-73C8-41C4-A377-3CAD38F3093C}" type="pres">
      <dgm:prSet presAssocID="{4AE438FE-F858-4E77-85C8-0D89D6259455}" presName="accentRepeatNode" presStyleLbl="solidFgAcc1" presStyleIdx="2" presStyleCnt="4"/>
      <dgm:spPr/>
    </dgm:pt>
    <dgm:pt modelId="{4A1A06D1-E2D8-4D36-9299-9220EAD846CA}" type="pres">
      <dgm:prSet presAssocID="{570979BD-31C2-4D47-B9AC-0E37E7FDEFA7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C408EFD-3797-4688-B4EC-145ECF1147C4}" type="pres">
      <dgm:prSet presAssocID="{570979BD-31C2-4D47-B9AC-0E37E7FDEFA7}" presName="accent_4" presStyleCnt="0"/>
      <dgm:spPr/>
    </dgm:pt>
    <dgm:pt modelId="{629804E6-EB18-463D-B4C9-F4A42E5501D5}" type="pres">
      <dgm:prSet presAssocID="{570979BD-31C2-4D47-B9AC-0E37E7FDEFA7}" presName="accentRepeatNode" presStyleLbl="solidFgAcc1" presStyleIdx="3" presStyleCnt="4"/>
      <dgm:spPr/>
    </dgm:pt>
  </dgm:ptLst>
  <dgm:cxnLst>
    <dgm:cxn modelId="{C86DDEEF-EA21-4F23-9832-4F729F841522}" type="presOf" srcId="{7B7717A6-F705-485A-9B75-2589C1134291}" destId="{4367DA1B-6374-4266-9ED9-8EBA090AE120}" srcOrd="0" destOrd="0" presId="urn:microsoft.com/office/officeart/2008/layout/VerticalCurvedList"/>
    <dgm:cxn modelId="{20BB8804-3C40-487D-8274-ADDFD020AFD1}" srcId="{7B7717A6-F705-485A-9B75-2589C1134291}" destId="{4AE438FE-F858-4E77-85C8-0D89D6259455}" srcOrd="2" destOrd="0" parTransId="{BE8F113B-6896-49CD-8C67-9F06DBFCB3E7}" sibTransId="{AC6372C0-D1DF-4031-9379-290D0E7DCF4B}"/>
    <dgm:cxn modelId="{6650DF8C-E011-4E11-A047-303B3FD32939}" srcId="{7B7717A6-F705-485A-9B75-2589C1134291}" destId="{A60B616A-7D12-49B2-A0E5-E314D8B88FE4}" srcOrd="1" destOrd="0" parTransId="{7B7EBE3B-B7D2-46FF-9474-47A0A839D750}" sibTransId="{C9B8D118-4697-4C57-99E2-3A79EF0FA8EA}"/>
    <dgm:cxn modelId="{A67B4052-7F9B-4C50-A215-5887BFD3C808}" srcId="{7B7717A6-F705-485A-9B75-2589C1134291}" destId="{570979BD-31C2-4D47-B9AC-0E37E7FDEFA7}" srcOrd="3" destOrd="0" parTransId="{FB140D28-1400-4AB9-934E-B9B128AC2451}" sibTransId="{78FC9EE0-4052-4D79-A872-E249FC6E131E}"/>
    <dgm:cxn modelId="{B688DB04-56EE-44B2-81C8-5004BE050D77}" srcId="{7B7717A6-F705-485A-9B75-2589C1134291}" destId="{F7F4018F-3FC7-4D4F-9E63-8685CC48B807}" srcOrd="0" destOrd="0" parTransId="{391025CA-88B1-4DFE-909F-564C5D588DD6}" sibTransId="{6285BB1C-FF8D-487D-A339-3C2FFCF3CFE7}"/>
    <dgm:cxn modelId="{06E60CD6-F9B9-451B-A650-421EF8F212CB}" type="presOf" srcId="{570979BD-31C2-4D47-B9AC-0E37E7FDEFA7}" destId="{4A1A06D1-E2D8-4D36-9299-9220EAD846CA}" srcOrd="0" destOrd="0" presId="urn:microsoft.com/office/officeart/2008/layout/VerticalCurvedList"/>
    <dgm:cxn modelId="{AA11DF5B-49A3-4250-9779-CDEAC8574CA0}" type="presOf" srcId="{4AE438FE-F858-4E77-85C8-0D89D6259455}" destId="{BDE89891-00E8-4257-8355-EB4B3D84CC2B}" srcOrd="0" destOrd="0" presId="urn:microsoft.com/office/officeart/2008/layout/VerticalCurvedList"/>
    <dgm:cxn modelId="{063E34EE-3E01-4BB7-8174-81C654717E41}" type="presOf" srcId="{F7F4018F-3FC7-4D4F-9E63-8685CC48B807}" destId="{34393974-F70F-45C4-BAB2-476B842DD978}" srcOrd="0" destOrd="0" presId="urn:microsoft.com/office/officeart/2008/layout/VerticalCurvedList"/>
    <dgm:cxn modelId="{6454AB44-942A-4F70-B8F6-4C0B67D5BBFE}" type="presOf" srcId="{A60B616A-7D12-49B2-A0E5-E314D8B88FE4}" destId="{A29C251B-067C-4350-8DB6-5B18EC514E7C}" srcOrd="0" destOrd="0" presId="urn:microsoft.com/office/officeart/2008/layout/VerticalCurvedList"/>
    <dgm:cxn modelId="{5566BD84-B897-40B0-8E07-BAB1298860EC}" type="presOf" srcId="{6285BB1C-FF8D-487D-A339-3C2FFCF3CFE7}" destId="{64BB02DE-BF4A-4B77-AD40-1EC06CC6D1E6}" srcOrd="0" destOrd="0" presId="urn:microsoft.com/office/officeart/2008/layout/VerticalCurvedList"/>
    <dgm:cxn modelId="{23BBE51D-7792-4C19-B407-7B6D74A26DBA}" type="presParOf" srcId="{4367DA1B-6374-4266-9ED9-8EBA090AE120}" destId="{5B5F28B1-F106-4A54-BE8C-0E5DB94BC22D}" srcOrd="0" destOrd="0" presId="urn:microsoft.com/office/officeart/2008/layout/VerticalCurvedList"/>
    <dgm:cxn modelId="{4A9B4F11-DDD6-4570-BE2F-AA65C241000D}" type="presParOf" srcId="{5B5F28B1-F106-4A54-BE8C-0E5DB94BC22D}" destId="{69FE33A4-CE3E-4B76-A383-F10FEA9617D5}" srcOrd="0" destOrd="0" presId="urn:microsoft.com/office/officeart/2008/layout/VerticalCurvedList"/>
    <dgm:cxn modelId="{BBF1EE5F-910B-4E90-B0E6-9615A04F9A7C}" type="presParOf" srcId="{69FE33A4-CE3E-4B76-A383-F10FEA9617D5}" destId="{2CF65EE8-9883-4E6E-8969-411BB392CF70}" srcOrd="0" destOrd="0" presId="urn:microsoft.com/office/officeart/2008/layout/VerticalCurvedList"/>
    <dgm:cxn modelId="{98E3428E-1C5C-48C9-933E-642C022F2E14}" type="presParOf" srcId="{69FE33A4-CE3E-4B76-A383-F10FEA9617D5}" destId="{64BB02DE-BF4A-4B77-AD40-1EC06CC6D1E6}" srcOrd="1" destOrd="0" presId="urn:microsoft.com/office/officeart/2008/layout/VerticalCurvedList"/>
    <dgm:cxn modelId="{595F8D20-AD82-4618-B6CA-38997001AE89}" type="presParOf" srcId="{69FE33A4-CE3E-4B76-A383-F10FEA9617D5}" destId="{33A318AF-7627-472F-BE52-FAC9816AEC6E}" srcOrd="2" destOrd="0" presId="urn:microsoft.com/office/officeart/2008/layout/VerticalCurvedList"/>
    <dgm:cxn modelId="{074B104A-7F08-461B-A6F1-E3EB3A620389}" type="presParOf" srcId="{69FE33A4-CE3E-4B76-A383-F10FEA9617D5}" destId="{32D6B0E4-1827-4BA4-A703-D2A63E6372DD}" srcOrd="3" destOrd="0" presId="urn:microsoft.com/office/officeart/2008/layout/VerticalCurvedList"/>
    <dgm:cxn modelId="{6048EC35-E917-4B42-97AF-95250591308A}" type="presParOf" srcId="{5B5F28B1-F106-4A54-BE8C-0E5DB94BC22D}" destId="{34393974-F70F-45C4-BAB2-476B842DD978}" srcOrd="1" destOrd="0" presId="urn:microsoft.com/office/officeart/2008/layout/VerticalCurvedList"/>
    <dgm:cxn modelId="{FFBE2A0A-4C0B-4E07-8A6A-B1055E1CAF21}" type="presParOf" srcId="{5B5F28B1-F106-4A54-BE8C-0E5DB94BC22D}" destId="{BC36E2D3-E74D-4A59-9E75-7220F74B1AB0}" srcOrd="2" destOrd="0" presId="urn:microsoft.com/office/officeart/2008/layout/VerticalCurvedList"/>
    <dgm:cxn modelId="{6B6CC28D-F3B8-45FB-8888-4A072F8F28A3}" type="presParOf" srcId="{BC36E2D3-E74D-4A59-9E75-7220F74B1AB0}" destId="{F3270576-5F73-4773-8CBC-52ADEC5DC5A3}" srcOrd="0" destOrd="0" presId="urn:microsoft.com/office/officeart/2008/layout/VerticalCurvedList"/>
    <dgm:cxn modelId="{1890D6F0-7C1C-4FD9-B691-58A49B0EE54D}" type="presParOf" srcId="{5B5F28B1-F106-4A54-BE8C-0E5DB94BC22D}" destId="{A29C251B-067C-4350-8DB6-5B18EC514E7C}" srcOrd="3" destOrd="0" presId="urn:microsoft.com/office/officeart/2008/layout/VerticalCurvedList"/>
    <dgm:cxn modelId="{5BDBECBB-5314-49C2-A587-9210F04A9F55}" type="presParOf" srcId="{5B5F28B1-F106-4A54-BE8C-0E5DB94BC22D}" destId="{B7740018-D484-41F2-9854-143AD34849F4}" srcOrd="4" destOrd="0" presId="urn:microsoft.com/office/officeart/2008/layout/VerticalCurvedList"/>
    <dgm:cxn modelId="{66AF2ECB-B544-4D77-BEC0-5C7DE044F0F2}" type="presParOf" srcId="{B7740018-D484-41F2-9854-143AD34849F4}" destId="{13EC70A0-773E-492B-BAEF-D73C669418C5}" srcOrd="0" destOrd="0" presId="urn:microsoft.com/office/officeart/2008/layout/VerticalCurvedList"/>
    <dgm:cxn modelId="{F39F9774-C8A7-4C6A-ADD3-390BEFFF8A01}" type="presParOf" srcId="{5B5F28B1-F106-4A54-BE8C-0E5DB94BC22D}" destId="{BDE89891-00E8-4257-8355-EB4B3D84CC2B}" srcOrd="5" destOrd="0" presId="urn:microsoft.com/office/officeart/2008/layout/VerticalCurvedList"/>
    <dgm:cxn modelId="{53625125-CACA-4C68-BECD-DC94BD347DAA}" type="presParOf" srcId="{5B5F28B1-F106-4A54-BE8C-0E5DB94BC22D}" destId="{85A6694F-B5D2-4A1E-8FB3-B2C9449F64DF}" srcOrd="6" destOrd="0" presId="urn:microsoft.com/office/officeart/2008/layout/VerticalCurvedList"/>
    <dgm:cxn modelId="{DC528FC9-6980-4FB4-A474-39240A35D0C0}" type="presParOf" srcId="{85A6694F-B5D2-4A1E-8FB3-B2C9449F64DF}" destId="{F98E622E-73C8-41C4-A377-3CAD38F3093C}" srcOrd="0" destOrd="0" presId="urn:microsoft.com/office/officeart/2008/layout/VerticalCurvedList"/>
    <dgm:cxn modelId="{A940B8D9-0276-4AA6-885F-406D799A57D5}" type="presParOf" srcId="{5B5F28B1-F106-4A54-BE8C-0E5DB94BC22D}" destId="{4A1A06D1-E2D8-4D36-9299-9220EAD846CA}" srcOrd="7" destOrd="0" presId="urn:microsoft.com/office/officeart/2008/layout/VerticalCurvedList"/>
    <dgm:cxn modelId="{24C01F3E-0C59-426E-9874-E60B52CDBC3D}" type="presParOf" srcId="{5B5F28B1-F106-4A54-BE8C-0E5DB94BC22D}" destId="{BC408EFD-3797-4688-B4EC-145ECF1147C4}" srcOrd="8" destOrd="0" presId="urn:microsoft.com/office/officeart/2008/layout/VerticalCurvedList"/>
    <dgm:cxn modelId="{E6B443AA-F6D4-43B0-833D-F0AC118FF4F5}" type="presParOf" srcId="{BC408EFD-3797-4688-B4EC-145ECF1147C4}" destId="{629804E6-EB18-463D-B4C9-F4A42E5501D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BB02DE-BF4A-4B77-AD40-1EC06CC6D1E6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393974-F70F-45C4-BAB2-476B842DD978}">
      <dsp:nvSpPr>
        <dsp:cNvPr id="0" name=""/>
        <dsp:cNvSpPr/>
      </dsp:nvSpPr>
      <dsp:spPr>
        <a:xfrm>
          <a:off x="610504" y="416587"/>
          <a:ext cx="7440913" cy="83360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1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團隊經驗豐富、技術專精</a:t>
          </a:r>
          <a:endParaRPr lang="zh-TW" altLang="en-US" sz="31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10504" y="416587"/>
        <a:ext cx="7440913" cy="833607"/>
      </dsp:txXfrm>
    </dsp:sp>
    <dsp:sp modelId="{F3270576-5F73-4773-8CBC-52ADEC5DC5A3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9C251B-067C-4350-8DB6-5B18EC514E7C}">
      <dsp:nvSpPr>
        <dsp:cNvPr id="0" name=""/>
        <dsp:cNvSpPr/>
      </dsp:nvSpPr>
      <dsp:spPr>
        <a:xfrm>
          <a:off x="1088431" y="1667215"/>
          <a:ext cx="6962986" cy="83360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1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提供客製化需求之建議</a:t>
          </a:r>
          <a:endParaRPr lang="en-US" altLang="zh-TW" sz="3100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088431" y="1667215"/>
        <a:ext cx="6962986" cy="833607"/>
      </dsp:txXfrm>
    </dsp:sp>
    <dsp:sp modelId="{13EC70A0-773E-492B-BAEF-D73C669418C5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E89891-00E8-4257-8355-EB4B3D84CC2B}">
      <dsp:nvSpPr>
        <dsp:cNvPr id="0" name=""/>
        <dsp:cNvSpPr/>
      </dsp:nvSpPr>
      <dsp:spPr>
        <a:xfrm>
          <a:off x="1088431" y="2917843"/>
          <a:ext cx="6962986" cy="83360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1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卓越的前</a:t>
          </a:r>
          <a:r>
            <a:rPr lang="en-US" altLang="zh-TW" sz="31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31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網站</a:t>
          </a:r>
          <a:r>
            <a:rPr lang="en-US" altLang="zh-TW" sz="31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)/</a:t>
          </a:r>
          <a:r>
            <a:rPr lang="zh-TW" altLang="en-US" sz="31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後台</a:t>
          </a:r>
          <a:r>
            <a:rPr lang="en-US" altLang="zh-TW" sz="31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31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系統</a:t>
          </a:r>
          <a:r>
            <a:rPr lang="en-US" altLang="zh-TW" sz="31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31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整合技術</a:t>
          </a:r>
          <a:endParaRPr lang="zh-TW" altLang="en-US" sz="31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088431" y="2917843"/>
        <a:ext cx="6962986" cy="833607"/>
      </dsp:txXfrm>
    </dsp:sp>
    <dsp:sp modelId="{F98E622E-73C8-41C4-A377-3CAD38F3093C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1A06D1-E2D8-4D36-9299-9220EAD846CA}">
      <dsp:nvSpPr>
        <dsp:cNvPr id="0" name=""/>
        <dsp:cNvSpPr/>
      </dsp:nvSpPr>
      <dsp:spPr>
        <a:xfrm>
          <a:off x="610504" y="4168472"/>
          <a:ext cx="7440913" cy="83360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1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完整的資訊流</a:t>
          </a:r>
          <a:r>
            <a:rPr lang="en-US" altLang="zh-TW" sz="31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31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金流整合開發模組</a:t>
          </a:r>
          <a:endParaRPr lang="zh-TW" altLang="en-US" sz="31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10504" y="4168472"/>
        <a:ext cx="7440913" cy="833607"/>
      </dsp:txXfrm>
    </dsp:sp>
    <dsp:sp modelId="{629804E6-EB18-463D-B4C9-F4A42E5501D5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224073"/>
            <a:ext cx="10018713" cy="102530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403287"/>
            <a:ext cx="10018713" cy="4387913"/>
          </a:xfrm>
        </p:spPr>
        <p:txBody>
          <a:bodyPr anchor="ctr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dirty="0" smtClean="0"/>
              <a:t>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kern="1200" cap="none">
          <a:ln w="3175" cmpd="sng">
            <a:noFill/>
          </a:ln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b="1" kern="1200" cap="none">
          <a:solidFill>
            <a:schemeClr val="tx1"/>
          </a:solidFill>
          <a:effectLst/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b="0" kern="1200" cap="none">
          <a:solidFill>
            <a:schemeClr val="tx1"/>
          </a:solidFill>
          <a:effectLst/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b="0" kern="1200" cap="none">
          <a:solidFill>
            <a:schemeClr val="tx1"/>
          </a:solidFill>
          <a:effectLst/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b="0" kern="1200" cap="none">
          <a:solidFill>
            <a:schemeClr val="tx1"/>
          </a:solidFill>
          <a:effectLst/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b="0" kern="1200" cap="none">
          <a:solidFill>
            <a:schemeClr val="tx1"/>
          </a:solidFill>
          <a:effectLst/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nss.com.tw/ecschool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ngdaomp.org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nss.com.tw/ecschool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.exlocusdesign.com/threejs/three-streetview-geometries.html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hyperlink" Target="https://threejs.org/examples/#css3d_youtube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www.exlocusdesign.com/threejs/three-panorama-css3d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viewtaiwan.com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viewtaiwan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he.fju.edu.tw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2017giftionery-voting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skyvr.com.tw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關</a:t>
            </a:r>
            <a:r>
              <a:rPr lang="zh-TW" altLang="en-US" dirty="0"/>
              <a:t>於</a:t>
            </a:r>
            <a:r>
              <a:rPr lang="zh-TW" altLang="en-US" dirty="0" smtClean="0"/>
              <a:t>壹</a:t>
            </a:r>
            <a:r>
              <a:rPr lang="zh-TW" altLang="en-US" dirty="0"/>
              <a:t>端</a:t>
            </a:r>
            <a:r>
              <a:rPr lang="zh-TW" altLang="en-US" dirty="0" smtClean="0"/>
              <a:t>互動科技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dirty="0" smtClean="0"/>
              <a:t>Jason Hsieh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806" y="6075097"/>
            <a:ext cx="2255126" cy="78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1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網頁</a:t>
            </a:r>
            <a:r>
              <a:rPr lang="zh-TW" altLang="en-US" dirty="0"/>
              <a:t>設計</a:t>
            </a:r>
            <a:r>
              <a:rPr lang="zh-TW" altLang="en-US" dirty="0" smtClean="0"/>
              <a:t>案例</a:t>
            </a:r>
            <a:r>
              <a:rPr lang="en-US" altLang="zh-TW" dirty="0" smtClean="0"/>
              <a:t>-</a:t>
            </a:r>
            <a:r>
              <a:rPr lang="zh-TW" altLang="en-US" dirty="0" smtClean="0"/>
              <a:t>看見台灣</a:t>
            </a:r>
            <a:r>
              <a:rPr lang="en-US" altLang="zh-TW" dirty="0" smtClean="0"/>
              <a:t>360</a:t>
            </a:r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7340166" y="736725"/>
            <a:ext cx="2949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hlinkClick r:id="rId2"/>
              </a:rPr>
              <a:t>http://www.viewtaiwan.com/</a:t>
            </a:r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246" y="1504110"/>
            <a:ext cx="8254953" cy="4101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80898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教育類案例</a:t>
            </a:r>
            <a:r>
              <a:rPr lang="en-US" altLang="zh-TW" dirty="0" smtClean="0"/>
              <a:t>-</a:t>
            </a:r>
            <a:r>
              <a:rPr lang="zh-TW" altLang="en-US" dirty="0"/>
              <a:t>施振榮：王道薪傳</a:t>
            </a:r>
            <a:r>
              <a:rPr lang="zh-TW" altLang="en-US" dirty="0" smtClean="0"/>
              <a:t>班</a:t>
            </a:r>
            <a:r>
              <a:rPr lang="en-US" altLang="zh-TW" dirty="0" smtClean="0"/>
              <a:t> </a:t>
            </a:r>
            <a:r>
              <a:rPr lang="zh-TW" altLang="en-US" dirty="0"/>
              <a:t>課程官網</a:t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6175183" y="920094"/>
            <a:ext cx="5602290" cy="478537"/>
          </a:xfrm>
        </p:spPr>
        <p:txBody>
          <a:bodyPr anchor="t"/>
          <a:lstStyle/>
          <a:p>
            <a:pPr marL="0" indent="0">
              <a:buNone/>
            </a:pPr>
            <a:r>
              <a:rPr lang="en-US" altLang="zh-TW" dirty="0" smtClean="0"/>
              <a:t>《 </a:t>
            </a:r>
            <a:r>
              <a:rPr lang="en-US" altLang="zh-TW" dirty="0" err="1"/>
              <a:t>Wangdao</a:t>
            </a:r>
            <a:r>
              <a:rPr lang="en-US" altLang="zh-TW" dirty="0"/>
              <a:t> Management Program </a:t>
            </a:r>
            <a:r>
              <a:rPr lang="en-US" altLang="zh-TW" dirty="0" smtClean="0"/>
              <a:t>》</a:t>
            </a:r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711" y="2094652"/>
            <a:ext cx="9704762" cy="41619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文字方塊 7"/>
          <p:cNvSpPr txBox="1"/>
          <p:nvPr/>
        </p:nvSpPr>
        <p:spPr>
          <a:xfrm>
            <a:off x="8876358" y="1441277"/>
            <a:ext cx="2901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hlinkClick r:id="rId3"/>
              </a:rPr>
              <a:t>http://www.wangdaomp.org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19525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教育類案例</a:t>
            </a:r>
            <a:r>
              <a:rPr lang="en-US" altLang="zh-TW" dirty="0" smtClean="0"/>
              <a:t>-</a:t>
            </a:r>
            <a:r>
              <a:rPr lang="zh-TW" altLang="en-US" dirty="0" smtClean="0"/>
              <a:t>戰國策 電子商務大學官網</a:t>
            </a:r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7340166" y="736725"/>
            <a:ext cx="3473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hlinkClick r:id="rId2"/>
              </a:rPr>
              <a:t>https://www.nss.com.tw/ecschool</a:t>
            </a:r>
            <a:r>
              <a:rPr lang="en-US" altLang="zh-TW" dirty="0" smtClean="0">
                <a:hlinkClick r:id="rId2"/>
              </a:rPr>
              <a:t>/</a:t>
            </a:r>
            <a:endParaRPr lang="zh-TW" altLang="en-US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911" y="1618709"/>
            <a:ext cx="7186699" cy="4101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08800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設計案例</a:t>
            </a:r>
            <a:r>
              <a:rPr lang="en-US" altLang="zh-TW" dirty="0" smtClean="0"/>
              <a:t>-</a:t>
            </a:r>
            <a:r>
              <a:rPr lang="zh-TW" altLang="en-US" dirty="0"/>
              <a:t>資訊系統整合</a:t>
            </a:r>
            <a:endParaRPr lang="en-US" altLang="zh-TW" dirty="0"/>
          </a:p>
        </p:txBody>
      </p:sp>
      <p:sp>
        <p:nvSpPr>
          <p:cNvPr id="10" name="文字方塊 9"/>
          <p:cNvSpPr txBox="1"/>
          <p:nvPr/>
        </p:nvSpPr>
        <p:spPr>
          <a:xfrm>
            <a:off x="2374921" y="2438399"/>
            <a:ext cx="4200189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重要專案一覽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智慧型自動販賣機互動娛樂平台設計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TW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Windoor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巨詣實業業務即時報價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智慧型裝置互動娛樂系統 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跨境電商管理系統 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社群活動報名管理系統 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TW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OnepageDo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立登隨用即時整合平台 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VR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實境解謎平台</a:t>
            </a:r>
          </a:p>
        </p:txBody>
      </p:sp>
    </p:spTree>
    <p:extLst>
      <p:ext uri="{BB962C8B-B14F-4D97-AF65-F5344CB8AC3E}">
        <p14:creationId xmlns:p14="http://schemas.microsoft.com/office/powerpoint/2010/main" val="274782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網站案例</a:t>
            </a:r>
            <a:r>
              <a:rPr lang="en-US" altLang="zh-TW" dirty="0" smtClean="0"/>
              <a:t>-</a:t>
            </a:r>
            <a:r>
              <a:rPr lang="zh-TW" altLang="en-US" dirty="0" smtClean="0"/>
              <a:t>其他</a:t>
            </a:r>
            <a:endParaRPr lang="en-US" altLang="zh-TW" dirty="0"/>
          </a:p>
        </p:txBody>
      </p:sp>
      <p:sp>
        <p:nvSpPr>
          <p:cNvPr id="10" name="文字方塊 9"/>
          <p:cNvSpPr txBox="1"/>
          <p:nvPr/>
        </p:nvSpPr>
        <p:spPr>
          <a:xfrm>
            <a:off x="2374921" y="2438399"/>
            <a:ext cx="3544560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成功案例一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覽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看見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360 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HOPEGOLF 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鄉民讚報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超人氣娛樂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 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陸委會臉書官方活動 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行政院臉書官方活動 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戰國策電子商務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大學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2017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國際禮品展人氣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投票活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輔仁大學民生學院 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149790" y="2869286"/>
            <a:ext cx="5643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施振榮：王道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薪傳班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 </a:t>
            </a:r>
            <a:r>
              <a:rPr lang="en-US" altLang="zh-TW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Wangdao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Management Program 》 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課程官網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台北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市立交響樂團 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國立教育廣播電台 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台東縣全球資訊網 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全國中等學校運動會 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腳踏車環台賽萬人我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挺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台灣水果彩繪飛機</a:t>
            </a:r>
          </a:p>
        </p:txBody>
      </p:sp>
    </p:spTree>
    <p:extLst>
      <p:ext uri="{BB962C8B-B14F-4D97-AF65-F5344CB8AC3E}">
        <p14:creationId xmlns:p14="http://schemas.microsoft.com/office/powerpoint/2010/main" val="336705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新科技應用</a:t>
            </a:r>
            <a:r>
              <a:rPr lang="en-US" altLang="zh-TW" dirty="0" smtClean="0"/>
              <a:t>-</a:t>
            </a:r>
            <a:r>
              <a:rPr lang="zh-TW" altLang="en-US" dirty="0" smtClean="0"/>
              <a:t>導電油墨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9258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導電油墨應用</a:t>
            </a:r>
            <a:endParaRPr lang="zh-TW" altLang="en-US" dirty="0"/>
          </a:p>
        </p:txBody>
      </p:sp>
      <p:grpSp>
        <p:nvGrpSpPr>
          <p:cNvPr id="10" name="影像"/>
          <p:cNvGrpSpPr/>
          <p:nvPr/>
        </p:nvGrpSpPr>
        <p:grpSpPr>
          <a:xfrm>
            <a:off x="1884218" y="4395420"/>
            <a:ext cx="6019453" cy="2417285"/>
            <a:chOff x="0" y="0"/>
            <a:chExt cx="7753097" cy="3113478"/>
          </a:xfrm>
        </p:grpSpPr>
        <p:pic>
          <p:nvPicPr>
            <p:cNvPr id="11" name="影像" descr="影像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7499098" cy="278327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" name="影像" descr="影像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753098" cy="3113479"/>
            </a:xfrm>
            <a:prstGeom prst="rect">
              <a:avLst/>
            </a:prstGeom>
            <a:effectLst/>
          </p:spPr>
        </p:pic>
      </p:grpSp>
      <p:grpSp>
        <p:nvGrpSpPr>
          <p:cNvPr id="6" name="影像"/>
          <p:cNvGrpSpPr/>
          <p:nvPr/>
        </p:nvGrpSpPr>
        <p:grpSpPr>
          <a:xfrm>
            <a:off x="361471" y="1169629"/>
            <a:ext cx="5434570" cy="3488877"/>
            <a:chOff x="0" y="0"/>
            <a:chExt cx="7294207" cy="4682723"/>
          </a:xfrm>
        </p:grpSpPr>
        <p:pic>
          <p:nvPicPr>
            <p:cNvPr id="7" name="影像" descr="影像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7040208" cy="435252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" name="影像" descr="影像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7294208" cy="4682724"/>
            </a:xfrm>
            <a:prstGeom prst="rect">
              <a:avLst/>
            </a:prstGeom>
            <a:effectLst/>
          </p:spPr>
        </p:pic>
      </p:grpSp>
      <p:pic>
        <p:nvPicPr>
          <p:cNvPr id="9" name="影像" descr="影像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28619" y="736725"/>
            <a:ext cx="7347683" cy="516922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22259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觸控互動裝置技術比較</a:t>
            </a:r>
          </a:p>
        </p:txBody>
      </p:sp>
      <p:pic>
        <p:nvPicPr>
          <p:cNvPr id="4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9709" y="1449846"/>
            <a:ext cx="9943315" cy="46532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01478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應用範圍與執行實績</a:t>
            </a:r>
            <a:endParaRPr lang="zh-TW" altLang="en-US" dirty="0"/>
          </a:p>
        </p:txBody>
      </p:sp>
      <p:sp>
        <p:nvSpPr>
          <p:cNvPr id="4" name="會展開幕式…"/>
          <p:cNvSpPr txBox="1">
            <a:spLocks/>
          </p:cNvSpPr>
          <p:nvPr/>
        </p:nvSpPr>
        <p:spPr>
          <a:xfrm>
            <a:off x="1385957" y="2371597"/>
            <a:ext cx="4419097" cy="39059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b="1" kern="1200" cap="none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b="0" kern="1200" cap="none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b="0" kern="1200" cap="none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b="0" kern="1200" cap="none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b="0" kern="1200" cap="none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/>
              <a:t>會展開幕式</a:t>
            </a:r>
          </a:p>
          <a:p>
            <a:r>
              <a:rPr lang="zh-TW" altLang="en-US" dirty="0" smtClean="0"/>
              <a:t>會展攤位展示牆</a:t>
            </a:r>
          </a:p>
          <a:p>
            <a:r>
              <a:rPr lang="zh-TW" altLang="en-US" dirty="0" smtClean="0"/>
              <a:t>博物館互動藝術品</a:t>
            </a:r>
          </a:p>
          <a:p>
            <a:r>
              <a:rPr lang="zh-TW" altLang="en-US" dirty="0" smtClean="0"/>
              <a:t>室內廣告牆面互動設計</a:t>
            </a:r>
          </a:p>
          <a:p>
            <a:r>
              <a:rPr lang="zh-TW" altLang="en-US" dirty="0" smtClean="0"/>
              <a:t>青少年營隊</a:t>
            </a:r>
            <a:r>
              <a:rPr lang="en-US" altLang="zh-TW" dirty="0" smtClean="0"/>
              <a:t>-</a:t>
            </a:r>
            <a:r>
              <a:rPr lang="zh-TW" altLang="en-US" dirty="0" smtClean="0"/>
              <a:t>藝術互動教育</a:t>
            </a:r>
          </a:p>
          <a:p>
            <a:r>
              <a:rPr lang="zh-TW" altLang="en-US" dirty="0" smtClean="0"/>
              <a:t>文創商品開發</a:t>
            </a:r>
            <a:endParaRPr lang="zh-TW" altLang="en-US" dirty="0"/>
          </a:p>
        </p:txBody>
      </p:sp>
      <p:sp>
        <p:nvSpPr>
          <p:cNvPr id="5" name="十三行博物館 常設展覽…"/>
          <p:cNvSpPr txBox="1">
            <a:spLocks/>
          </p:cNvSpPr>
          <p:nvPr/>
        </p:nvSpPr>
        <p:spPr>
          <a:xfrm>
            <a:off x="6853381" y="2371597"/>
            <a:ext cx="5684982" cy="27258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b="1" kern="1200" cap="none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b="0" kern="1200" cap="none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b="0" kern="1200" cap="none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b="0" kern="1200" cap="none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b="0" kern="1200" cap="none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/>
              <a:t>十三行博物館 常設展覽</a:t>
            </a:r>
          </a:p>
          <a:p>
            <a:r>
              <a:rPr lang="en-US" altLang="zh-TW" dirty="0" smtClean="0"/>
              <a:t>2017</a:t>
            </a:r>
            <a:r>
              <a:rPr lang="zh-TW" altLang="en-US" dirty="0" smtClean="0"/>
              <a:t>台南醫學年會 開幕典禮</a:t>
            </a:r>
          </a:p>
          <a:p>
            <a:r>
              <a:rPr lang="zh-TW" altLang="en-US" dirty="0" smtClean="0"/>
              <a:t>奇美醫院大廳展示掛畫</a:t>
            </a:r>
            <a:r>
              <a:rPr lang="en-US" altLang="zh-TW" dirty="0" smtClean="0"/>
              <a:t>- </a:t>
            </a:r>
            <a:r>
              <a:rPr lang="zh-TW" altLang="en-US" dirty="0" smtClean="0"/>
              <a:t>互動影片牆</a:t>
            </a:r>
          </a:p>
          <a:p>
            <a:r>
              <a:rPr lang="en-US" altLang="zh-TW" dirty="0" smtClean="0"/>
              <a:t>2017 Maker  Faire Taipei </a:t>
            </a:r>
            <a:r>
              <a:rPr lang="zh-TW" altLang="en-US" dirty="0" smtClean="0"/>
              <a:t>開幕式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5805054" y="4626425"/>
            <a:ext cx="5292437" cy="1938992"/>
          </a:xfrm>
          <a:prstGeom prst="rect">
            <a:avLst/>
          </a:prstGeom>
          <a:solidFill>
            <a:srgbClr val="92D050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互動機制「模組化」</a:t>
            </a: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快速編輯器</a:t>
            </a: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多種展示牆材質設計ＳＯＰ</a:t>
            </a: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降噪方式模組</a:t>
            </a: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文創設計教學教案</a:t>
            </a:r>
          </a:p>
        </p:txBody>
      </p:sp>
    </p:spTree>
    <p:extLst>
      <p:ext uri="{BB962C8B-B14F-4D97-AF65-F5344CB8AC3E}">
        <p14:creationId xmlns:p14="http://schemas.microsoft.com/office/powerpoint/2010/main" val="2829477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應用範例</a:t>
            </a:r>
            <a:r>
              <a:rPr lang="en-US" altLang="zh-TW" dirty="0" smtClean="0"/>
              <a:t>-1</a:t>
            </a:r>
            <a:endParaRPr lang="zh-TW" altLang="en-US" dirty="0"/>
          </a:p>
        </p:txBody>
      </p:sp>
      <p:pic>
        <p:nvPicPr>
          <p:cNvPr id="4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01685" y="1469736"/>
            <a:ext cx="7400061" cy="50086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75004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2"/>
          <a:srcRect b="48479"/>
          <a:stretch/>
        </p:blipFill>
        <p:spPr>
          <a:xfrm>
            <a:off x="2233290" y="1350056"/>
            <a:ext cx="2350902" cy="411985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壹端互動科技</a:t>
            </a:r>
            <a:r>
              <a:rPr lang="en-US" altLang="zh-TW" dirty="0" smtClean="0"/>
              <a:t>2017</a:t>
            </a:r>
            <a:r>
              <a:rPr lang="zh-TW" altLang="en-US" dirty="0" smtClean="0"/>
              <a:t>發展紀要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864" y="4930828"/>
            <a:ext cx="609600" cy="6096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855464" y="5035573"/>
            <a:ext cx="448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2016.12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壹端互動官網成立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144" y="4346663"/>
            <a:ext cx="609600" cy="60960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4809744" y="4451408"/>
            <a:ext cx="448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2017.1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完成輔大民生學院官網設計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408" y="3762500"/>
            <a:ext cx="609600" cy="609600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4636008" y="3867245"/>
            <a:ext cx="6016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2017.3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完成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2017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國際禮品展人氣投票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活動設計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768" y="2594174"/>
            <a:ext cx="609600" cy="609600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4087368" y="2698919"/>
            <a:ext cx="6016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2017.7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進駐輔大育成中心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136" y="2010011"/>
            <a:ext cx="609600" cy="609600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>
          <a:xfrm>
            <a:off x="3639312" y="2114756"/>
            <a:ext cx="6016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2017.8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正式更名為壹端互動科技有限公司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240" y="3178337"/>
            <a:ext cx="609600" cy="609600"/>
          </a:xfrm>
          <a:prstGeom prst="rect">
            <a:avLst/>
          </a:prstGeom>
        </p:spPr>
      </p:pic>
      <p:sp>
        <p:nvSpPr>
          <p:cNvPr id="17" name="文字方塊 16"/>
          <p:cNvSpPr txBox="1"/>
          <p:nvPr/>
        </p:nvSpPr>
        <p:spPr>
          <a:xfrm>
            <a:off x="4434840" y="3283082"/>
            <a:ext cx="672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2017.6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完成核心產品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【1pagedo】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一頁式商城開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</a:t>
            </a:r>
          </a:p>
        </p:txBody>
      </p:sp>
    </p:spTree>
    <p:extLst>
      <p:ext uri="{BB962C8B-B14F-4D97-AF65-F5344CB8AC3E}">
        <p14:creationId xmlns:p14="http://schemas.microsoft.com/office/powerpoint/2010/main" val="6572015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應用範例</a:t>
            </a:r>
            <a:r>
              <a:rPr lang="en-US" altLang="zh-TW" dirty="0" smtClean="0"/>
              <a:t>-2</a:t>
            </a:r>
            <a:endParaRPr lang="zh-TW" altLang="en-US" dirty="0"/>
          </a:p>
        </p:txBody>
      </p:sp>
      <p:pic>
        <p:nvPicPr>
          <p:cNvPr id="5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9143" y="1569085"/>
            <a:ext cx="9263881" cy="528891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087902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新科技應用</a:t>
            </a:r>
            <a:r>
              <a:rPr lang="en-US" altLang="zh-TW" dirty="0" smtClean="0"/>
              <a:t>-</a:t>
            </a:r>
            <a:r>
              <a:rPr lang="zh-TW" altLang="en-US" dirty="0"/>
              <a:t>包材</a:t>
            </a:r>
            <a:r>
              <a:rPr lang="en-US" altLang="zh-TW" dirty="0"/>
              <a:t>AR</a:t>
            </a:r>
            <a:r>
              <a:rPr lang="zh-TW" altLang="en-US" dirty="0"/>
              <a:t>互動行銷平台</a:t>
            </a:r>
          </a:p>
        </p:txBody>
      </p:sp>
    </p:spTree>
    <p:extLst>
      <p:ext uri="{BB962C8B-B14F-4D97-AF65-F5344CB8AC3E}">
        <p14:creationId xmlns:p14="http://schemas.microsoft.com/office/powerpoint/2010/main" val="1386142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從寶可夢到當紅</a:t>
            </a:r>
            <a:r>
              <a:rPr lang="en-US" altLang="zh-TW" dirty="0" smtClean="0"/>
              <a:t>AR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1484310" y="1403288"/>
            <a:ext cx="10018713" cy="2323586"/>
          </a:xfrm>
        </p:spPr>
        <p:txBody>
          <a:bodyPr/>
          <a:lstStyle/>
          <a:p>
            <a:pPr>
              <a:buBlip>
                <a:blip r:embed="rId2"/>
              </a:buBlip>
            </a:pPr>
            <a:r>
              <a:rPr lang="zh-TW" altLang="en-US" dirty="0"/>
              <a:t>當</a:t>
            </a:r>
            <a:r>
              <a:rPr lang="en-US" altLang="zh-TW" dirty="0"/>
              <a:t>AR</a:t>
            </a:r>
            <a:r>
              <a:rPr lang="zh-TW" altLang="en-US" dirty="0"/>
              <a:t>紅遍大街小巷、世人紛紛想起了</a:t>
            </a:r>
            <a:r>
              <a:rPr lang="en-US" altLang="zh-TW" dirty="0"/>
              <a:t>AR</a:t>
            </a:r>
            <a:r>
              <a:rPr lang="zh-TW" altLang="en-US" dirty="0"/>
              <a:t>與閱讀</a:t>
            </a:r>
          </a:p>
          <a:p>
            <a:pPr>
              <a:buBlip>
                <a:blip r:embed="rId2"/>
              </a:buBlip>
            </a:pPr>
            <a:r>
              <a:rPr lang="zh-TW" altLang="en-US" dirty="0"/>
              <a:t>華視學生週刊 </a:t>
            </a:r>
            <a:r>
              <a:rPr lang="en-US" altLang="zh-TW" dirty="0"/>
              <a:t>IP</a:t>
            </a:r>
            <a:r>
              <a:rPr lang="zh-TW" altLang="en-US" dirty="0"/>
              <a:t>： 學習引導</a:t>
            </a:r>
            <a:r>
              <a:rPr lang="en-US" altLang="zh-TW" dirty="0"/>
              <a:t>AR</a:t>
            </a:r>
            <a:r>
              <a:rPr lang="zh-TW" altLang="en-US" dirty="0"/>
              <a:t>角色</a:t>
            </a:r>
          </a:p>
          <a:p>
            <a:pPr>
              <a:buBlip>
                <a:blip r:embed="rId2"/>
              </a:buBlip>
            </a:pPr>
            <a:r>
              <a:rPr lang="zh-TW" altLang="en-US" dirty="0"/>
              <a:t>喜樂亞：教育壁貼</a:t>
            </a:r>
            <a:r>
              <a:rPr lang="en-US" altLang="zh-TW" dirty="0"/>
              <a:t>-</a:t>
            </a:r>
            <a:r>
              <a:rPr lang="zh-TW" altLang="en-US" dirty="0"/>
              <a:t>非洲大草原</a:t>
            </a:r>
          </a:p>
          <a:p>
            <a:endParaRPr lang="zh-TW" altLang="en-US" dirty="0"/>
          </a:p>
        </p:txBody>
      </p:sp>
      <p:pic>
        <p:nvPicPr>
          <p:cNvPr id="6" name="影像" descr="影像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96475" y="1428174"/>
            <a:ext cx="4706548" cy="542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8788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創新緣起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84310" y="1403287"/>
            <a:ext cx="10018713" cy="3210277"/>
          </a:xfrm>
        </p:spPr>
        <p:txBody>
          <a:bodyPr/>
          <a:lstStyle/>
          <a:p>
            <a:pPr marL="354329" indent="-354329" defTabSz="525779">
              <a:spcBef>
                <a:spcPts val="2100"/>
              </a:spcBef>
              <a:buBlip>
                <a:blip r:embed="rId2"/>
              </a:buBlip>
              <a:defRPr sz="2880"/>
            </a:pPr>
            <a:r>
              <a:rPr lang="zh-TW" altLang="en-US" dirty="0"/>
              <a:t>想起了多年前、實驗室主持人說的：「如果中午買了便當、便當盒打開後、透過手機、蓋子變成電視機可以收看「午餐」頻道、那是多吸引人的便當盒啊！」</a:t>
            </a:r>
          </a:p>
          <a:p>
            <a:pPr marL="354329" indent="-354329" defTabSz="525779">
              <a:spcBef>
                <a:spcPts val="2100"/>
              </a:spcBef>
              <a:buBlip>
                <a:blip r:embed="rId2"/>
              </a:buBlip>
              <a:defRPr sz="2880"/>
            </a:pPr>
            <a:r>
              <a:rPr lang="zh-TW" altLang="en-US" dirty="0"/>
              <a:t>開始了分析上班族、學生族的「打發時間」、「休息時間」、「舒壓時間</a:t>
            </a:r>
            <a:r>
              <a:rPr lang="zh-TW" altLang="en-US" dirty="0" smtClean="0"/>
              <a:t>」</a:t>
            </a:r>
            <a:r>
              <a:rPr lang="en-US" altLang="zh-TW" dirty="0" smtClean="0"/>
              <a:t>…</a:t>
            </a:r>
            <a:r>
              <a:rPr lang="zh-TW" altLang="en-US" dirty="0" smtClean="0"/>
              <a:t>等</a:t>
            </a:r>
            <a:r>
              <a:rPr lang="en-US" altLang="zh-TW" dirty="0"/>
              <a:t>, </a:t>
            </a:r>
            <a:r>
              <a:rPr lang="zh-TW" altLang="en-US" dirty="0"/>
              <a:t>最希望做的事</a:t>
            </a:r>
            <a:r>
              <a:rPr lang="en-US" altLang="zh-TW" dirty="0" smtClean="0"/>
              <a:t>.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4866630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從最簡單的互動開始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84310" y="1403288"/>
            <a:ext cx="10018713" cy="2291504"/>
          </a:xfrm>
        </p:spPr>
        <p:txBody>
          <a:bodyPr/>
          <a:lstStyle/>
          <a:p>
            <a:r>
              <a:rPr lang="zh-TW" altLang="en-US" dirty="0" smtClean="0"/>
              <a:t>既有印刷品就可以寫故事</a:t>
            </a:r>
            <a:endParaRPr lang="en-US" altLang="zh-TW" dirty="0" smtClean="0"/>
          </a:p>
          <a:p>
            <a:r>
              <a:rPr lang="zh-TW" altLang="en-US" dirty="0" smtClean="0"/>
              <a:t>無須額外美術或數位設計</a:t>
            </a:r>
            <a:endParaRPr lang="en-US" altLang="zh-TW" dirty="0" smtClean="0"/>
          </a:p>
          <a:p>
            <a:r>
              <a:rPr lang="en-US" altLang="zh-TW" dirty="0" smtClean="0"/>
              <a:t>AR</a:t>
            </a:r>
            <a:r>
              <a:rPr lang="zh-TW" altLang="en-US" dirty="0" smtClean="0"/>
              <a:t>內容可依時間、用戶屬性進行差異設計</a:t>
            </a:r>
            <a:endParaRPr lang="en-US" altLang="zh-TW" dirty="0" smtClean="0"/>
          </a:p>
          <a:p>
            <a:r>
              <a:rPr lang="zh-TW" altLang="en-US" dirty="0" smtClean="0"/>
              <a:t>可創造不同組合所產生的樂趣</a:t>
            </a:r>
            <a:r>
              <a:rPr lang="en-US" altLang="zh-TW" dirty="0" smtClean="0"/>
              <a:t>!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181" y="3694791"/>
            <a:ext cx="8521819" cy="316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89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進階設計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84311" y="1403287"/>
            <a:ext cx="4265326" cy="4387913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4" name="icon範例2.png" descr="icon範例2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06781" y="1403287"/>
            <a:ext cx="3364456" cy="4858968"/>
          </a:xfrm>
          <a:prstGeom prst="rect">
            <a:avLst/>
          </a:prstGeom>
        </p:spPr>
      </p:pic>
      <p:pic>
        <p:nvPicPr>
          <p:cNvPr id="5" name="logo1024.png" descr="logo1024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56587" y="4457562"/>
            <a:ext cx="2534128" cy="1839021"/>
          </a:xfrm>
          <a:prstGeom prst="rect">
            <a:avLst/>
          </a:prstGeom>
        </p:spPr>
      </p:pic>
      <p:pic>
        <p:nvPicPr>
          <p:cNvPr id="6" name="現場模擬1-朝右牆抓取(參考位置).jpg" descr="現場模擬1-朝右牆抓取(參考位置).jp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12874" y="1403287"/>
            <a:ext cx="3679126" cy="266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784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新科技應用</a:t>
            </a:r>
            <a:r>
              <a:rPr lang="en-US" altLang="zh-TW" dirty="0" smtClean="0"/>
              <a:t>-</a:t>
            </a:r>
            <a:r>
              <a:rPr lang="zh-TW" altLang="en-US" dirty="0" smtClean="0"/>
              <a:t>虛擬成像技術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885809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3D</a:t>
            </a:r>
            <a:r>
              <a:rPr lang="zh-TW" altLang="en-US" dirty="0" smtClean="0"/>
              <a:t>物件融入</a:t>
            </a:r>
            <a:r>
              <a:rPr lang="en-US" altLang="zh-TW" dirty="0" smtClean="0"/>
              <a:t>360</a:t>
            </a:r>
            <a:r>
              <a:rPr lang="zh-TW" altLang="en-US" dirty="0" smtClean="0"/>
              <a:t>實景</a:t>
            </a:r>
            <a:endParaRPr lang="zh-TW" altLang="en-US" dirty="0"/>
          </a:p>
        </p:txBody>
      </p:sp>
      <p:pic>
        <p:nvPicPr>
          <p:cNvPr id="6" name="圖片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814" y="1515431"/>
            <a:ext cx="8613706" cy="4831811"/>
          </a:xfrm>
          <a:prstGeom prst="rect">
            <a:avLst/>
          </a:prstGeom>
        </p:spPr>
      </p:pic>
      <p:pic>
        <p:nvPicPr>
          <p:cNvPr id="7" name="圖片 6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00" b="99154" l="9902" r="9750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9744" y="3703458"/>
            <a:ext cx="3583654" cy="264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957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3D</a:t>
            </a:r>
            <a:r>
              <a:rPr lang="zh-TW" altLang="en-US" dirty="0" smtClean="0"/>
              <a:t>實景</a:t>
            </a:r>
            <a:r>
              <a:rPr lang="en-US" altLang="zh-TW" dirty="0" smtClean="0"/>
              <a:t>+</a:t>
            </a:r>
            <a:r>
              <a:rPr lang="zh-TW" altLang="en-US" dirty="0" smtClean="0"/>
              <a:t>動態影片虛擬合成</a:t>
            </a:r>
            <a:endParaRPr lang="zh-TW" altLang="en-US" dirty="0"/>
          </a:p>
        </p:txBody>
      </p:sp>
      <p:pic>
        <p:nvPicPr>
          <p:cNvPr id="7" name="圖片 6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93" y="1540323"/>
            <a:ext cx="8861556" cy="477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85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壹</a:t>
            </a:r>
            <a:r>
              <a:rPr lang="zh-TW" altLang="en-US" dirty="0" smtClean="0"/>
              <a:t>端優勢</a:t>
            </a:r>
            <a:endParaRPr lang="zh-TW" altLang="en-US" dirty="0"/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2019751963"/>
              </p:ext>
            </p:extLst>
          </p:nvPr>
        </p:nvGraphicFramePr>
        <p:xfrm>
          <a:off x="2644648" y="124937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45662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團隊主要成員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84311" y="1368201"/>
            <a:ext cx="4907345" cy="3715863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buNone/>
            </a:pPr>
            <a:r>
              <a:rPr lang="zh-TW" altLang="en-US" sz="1800" dirty="0" smtClean="0"/>
              <a:t>專案經理：謝仁修 </a:t>
            </a:r>
            <a:r>
              <a:rPr lang="en-US" altLang="zh-TW" sz="1800" dirty="0" smtClean="0"/>
              <a:t>Jason</a:t>
            </a:r>
          </a:p>
          <a:p>
            <a:r>
              <a:rPr lang="zh-TW" altLang="en-US" sz="1800" dirty="0" smtClean="0"/>
              <a:t>執掌：</a:t>
            </a:r>
            <a:r>
              <a:rPr lang="zh-TW" altLang="en-US" sz="1800" b="0" dirty="0" smtClean="0"/>
              <a:t>專案開發</a:t>
            </a:r>
            <a:r>
              <a:rPr lang="en-US" altLang="zh-TW" sz="1800" b="0" dirty="0" smtClean="0"/>
              <a:t>/</a:t>
            </a:r>
            <a:r>
              <a:rPr lang="zh-TW" altLang="en-US" sz="1800" b="0" dirty="0" smtClean="0"/>
              <a:t>管理、營運管理</a:t>
            </a:r>
            <a:endParaRPr lang="en-US" altLang="zh-TW" sz="1800" b="0" dirty="0" smtClean="0"/>
          </a:p>
          <a:p>
            <a:r>
              <a:rPr lang="zh-TW" altLang="en-US" sz="1800" dirty="0" smtClean="0"/>
              <a:t>經歷</a:t>
            </a:r>
            <a:endParaRPr lang="zh-TW" altLang="en-US" sz="1800" dirty="0"/>
          </a:p>
          <a:p>
            <a:pPr lvl="1"/>
            <a:r>
              <a:rPr lang="zh-TW" altLang="en-US" sz="1400" dirty="0"/>
              <a:t>亞太線上 副總經理特助</a:t>
            </a:r>
          </a:p>
          <a:p>
            <a:pPr lvl="1"/>
            <a:r>
              <a:rPr lang="zh-TW" altLang="en-US" sz="1400" dirty="0"/>
              <a:t>遠傳電信 專案經理</a:t>
            </a:r>
          </a:p>
          <a:p>
            <a:pPr lvl="1"/>
            <a:r>
              <a:rPr lang="zh-TW" altLang="en-US" sz="1400" dirty="0"/>
              <a:t>遊戲橘子集團總部 專案經理</a:t>
            </a:r>
          </a:p>
          <a:p>
            <a:pPr lvl="1"/>
            <a:r>
              <a:rPr lang="zh-TW" altLang="en-US" sz="1400" dirty="0"/>
              <a:t>柏克</a:t>
            </a:r>
            <a:r>
              <a:rPr lang="en-US" altLang="zh-TW" sz="1400" dirty="0"/>
              <a:t>/</a:t>
            </a:r>
            <a:r>
              <a:rPr lang="zh-TW" altLang="en-US" sz="1400" dirty="0"/>
              <a:t>星秀互動 營運總監兼董事長特</a:t>
            </a:r>
            <a:r>
              <a:rPr lang="zh-TW" altLang="en-US" sz="1400" dirty="0" smtClean="0"/>
              <a:t>助</a:t>
            </a:r>
            <a:endParaRPr lang="en-US" altLang="zh-TW" sz="1400" dirty="0" smtClean="0"/>
          </a:p>
          <a:p>
            <a:pPr lvl="1"/>
            <a:r>
              <a:rPr lang="zh-TW" altLang="en-US" sz="1400" dirty="0"/>
              <a:t>壹端</a:t>
            </a:r>
            <a:r>
              <a:rPr lang="zh-TW" altLang="en-US" sz="1400" dirty="0" smtClean="0"/>
              <a:t>互動科技 創辦</a:t>
            </a:r>
            <a:r>
              <a:rPr lang="zh-TW" altLang="en-US" sz="1400" dirty="0"/>
              <a:t>人</a:t>
            </a:r>
          </a:p>
          <a:p>
            <a:r>
              <a:rPr lang="zh-TW" altLang="en-US" sz="1800" dirty="0"/>
              <a:t>專長</a:t>
            </a:r>
          </a:p>
          <a:p>
            <a:pPr lvl="1"/>
            <a:r>
              <a:rPr lang="zh-TW" altLang="en-US" sz="1400" dirty="0"/>
              <a:t>大型</a:t>
            </a:r>
            <a:r>
              <a:rPr lang="zh-TW" altLang="en-US" sz="1400" dirty="0" smtClean="0"/>
              <a:t>專案規劃</a:t>
            </a:r>
            <a:r>
              <a:rPr lang="en-US" altLang="zh-TW" sz="1400" dirty="0" smtClean="0"/>
              <a:t>/</a:t>
            </a:r>
            <a:r>
              <a:rPr lang="zh-TW" altLang="en-US" sz="1400" dirty="0" smtClean="0"/>
              <a:t>開發</a:t>
            </a:r>
            <a:r>
              <a:rPr lang="en-US" altLang="zh-TW" sz="1400" dirty="0" smtClean="0"/>
              <a:t>/</a:t>
            </a:r>
            <a:r>
              <a:rPr lang="zh-TW" altLang="en-US" sz="1400" dirty="0" smtClean="0"/>
              <a:t>執行</a:t>
            </a:r>
            <a:endParaRPr lang="en-US" altLang="zh-TW" sz="1400" dirty="0" smtClean="0"/>
          </a:p>
          <a:p>
            <a:pPr lvl="1"/>
            <a:r>
              <a:rPr lang="zh-TW" altLang="en-US" sz="1400" dirty="0" smtClean="0"/>
              <a:t>文件管理</a:t>
            </a:r>
            <a:r>
              <a:rPr lang="en-US" altLang="zh-TW" sz="1400" dirty="0" smtClean="0"/>
              <a:t>/</a:t>
            </a:r>
            <a:r>
              <a:rPr lang="zh-TW" altLang="en-US" sz="1400" dirty="0" smtClean="0"/>
              <a:t>知識管理</a:t>
            </a:r>
            <a:r>
              <a:rPr lang="en-US" altLang="zh-TW" sz="1400" dirty="0" smtClean="0"/>
              <a:t>/</a:t>
            </a:r>
            <a:r>
              <a:rPr lang="zh-TW" altLang="en-US" sz="1400" dirty="0" smtClean="0"/>
              <a:t>企業持續營運管理</a:t>
            </a:r>
            <a:r>
              <a:rPr lang="en-US" altLang="zh-TW" sz="1400" dirty="0" smtClean="0"/>
              <a:t>/</a:t>
            </a:r>
            <a:endParaRPr lang="en-US" altLang="zh-TW" sz="1400" dirty="0"/>
          </a:p>
          <a:p>
            <a:pPr lvl="1"/>
            <a:r>
              <a:rPr lang="zh-TW" altLang="en-US" sz="1400" dirty="0" smtClean="0"/>
              <a:t>大型網站</a:t>
            </a:r>
            <a:r>
              <a:rPr lang="en-US" altLang="zh-TW" sz="1400" dirty="0" smtClean="0"/>
              <a:t>/</a:t>
            </a:r>
            <a:r>
              <a:rPr lang="zh-TW" altLang="en-US" sz="1400" dirty="0" smtClean="0"/>
              <a:t>系統統籌規劃及管理</a:t>
            </a:r>
            <a:endParaRPr lang="zh-TW" altLang="en-US" sz="1800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4294967295"/>
          </p:nvPr>
        </p:nvSpPr>
        <p:spPr>
          <a:xfrm>
            <a:off x="6537960" y="1313338"/>
            <a:ext cx="5654040" cy="4310222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zh-TW" altLang="en-US" sz="1700" dirty="0" smtClean="0"/>
              <a:t>技術經理：林紀瑨 </a:t>
            </a:r>
            <a:r>
              <a:rPr lang="en-US" altLang="zh-TW" sz="1700" dirty="0" err="1" smtClean="0"/>
              <a:t>Agi</a:t>
            </a:r>
            <a:endParaRPr lang="en-US" altLang="zh-TW" sz="1700" dirty="0" smtClean="0"/>
          </a:p>
          <a:p>
            <a:r>
              <a:rPr lang="zh-TW" altLang="en-US" sz="1700" dirty="0" smtClean="0"/>
              <a:t>執掌</a:t>
            </a:r>
            <a:r>
              <a:rPr lang="zh-TW" altLang="en-US" sz="1700" dirty="0"/>
              <a:t>：</a:t>
            </a:r>
            <a:r>
              <a:rPr lang="zh-TW" altLang="en-US" sz="1700" b="0" dirty="0"/>
              <a:t>系統開發、平台與資訊管理、技術支援</a:t>
            </a:r>
            <a:endParaRPr lang="en-US" altLang="zh-TW" sz="1700" b="0" dirty="0"/>
          </a:p>
          <a:p>
            <a:r>
              <a:rPr lang="zh-TW" altLang="en-US" sz="1700" dirty="0"/>
              <a:t>經歷</a:t>
            </a:r>
          </a:p>
          <a:p>
            <a:pPr lvl="1"/>
            <a:r>
              <a:rPr lang="en-US" altLang="zh-TW" sz="1300" dirty="0"/>
              <a:t>Google </a:t>
            </a:r>
            <a:r>
              <a:rPr lang="zh-TW" altLang="en-US" sz="1300" dirty="0"/>
              <a:t>代理商：愛點科技 網路技術經理 </a:t>
            </a:r>
            <a:endParaRPr lang="en-US" altLang="zh-TW" sz="1300" dirty="0"/>
          </a:p>
          <a:p>
            <a:pPr lvl="1"/>
            <a:r>
              <a:rPr lang="zh-TW" altLang="en-US" sz="1300" dirty="0"/>
              <a:t>看見台灣</a:t>
            </a:r>
            <a:r>
              <a:rPr lang="en-US" altLang="zh-TW" sz="1300" dirty="0"/>
              <a:t>360</a:t>
            </a:r>
            <a:r>
              <a:rPr lang="zh-TW" altLang="en-US" sz="1300" dirty="0"/>
              <a:t> </a:t>
            </a:r>
            <a:r>
              <a:rPr lang="en-US" altLang="zh-TW" sz="1300" dirty="0">
                <a:hlinkClick r:id="rId2"/>
              </a:rPr>
              <a:t>www.viewtaiwan.com</a:t>
            </a:r>
            <a:r>
              <a:rPr lang="zh-TW" altLang="en-US" sz="1300" dirty="0"/>
              <a:t>主規劃師</a:t>
            </a:r>
            <a:endParaRPr lang="en-US" altLang="zh-TW" sz="1300" dirty="0"/>
          </a:p>
          <a:p>
            <a:pPr lvl="1"/>
            <a:r>
              <a:rPr lang="en-US" altLang="zh-TW" sz="1300" dirty="0" err="1"/>
              <a:t>Pado</a:t>
            </a:r>
            <a:r>
              <a:rPr lang="zh-TW" altLang="en-US" sz="1300" dirty="0"/>
              <a:t>創意設計工作室 </a:t>
            </a:r>
            <a:r>
              <a:rPr lang="zh-TW" altLang="en-US" sz="1300" dirty="0" smtClean="0"/>
              <a:t>創辦人</a:t>
            </a:r>
            <a:endParaRPr lang="en-US" altLang="zh-TW" sz="1300" dirty="0"/>
          </a:p>
          <a:p>
            <a:r>
              <a:rPr lang="zh-TW" altLang="en-US" sz="1700" dirty="0"/>
              <a:t>專長</a:t>
            </a:r>
          </a:p>
          <a:p>
            <a:pPr lvl="1"/>
            <a:r>
              <a:rPr lang="en-US" altLang="zh-TW" sz="1300" dirty="0"/>
              <a:t>18</a:t>
            </a:r>
            <a:r>
              <a:rPr lang="zh-TW" altLang="en-US" sz="1300" dirty="0"/>
              <a:t>年的網站設計經驗，承接過上百個專案製作</a:t>
            </a:r>
            <a:endParaRPr lang="en-US" altLang="zh-TW" sz="1300" dirty="0"/>
          </a:p>
          <a:p>
            <a:pPr lvl="1"/>
            <a:r>
              <a:rPr lang="en-US" altLang="zh-TW" sz="1300" dirty="0"/>
              <a:t>Google</a:t>
            </a:r>
            <a:r>
              <a:rPr lang="zh-TW" altLang="en-US" sz="1300" dirty="0"/>
              <a:t>亞太地區</a:t>
            </a:r>
            <a:r>
              <a:rPr lang="en-US" altLang="zh-TW" sz="1300" dirty="0"/>
              <a:t>API</a:t>
            </a:r>
            <a:r>
              <a:rPr lang="zh-TW" altLang="en-US" sz="1300" dirty="0"/>
              <a:t>應用設計獎</a:t>
            </a:r>
            <a:endParaRPr lang="en-US" altLang="zh-TW" sz="1300" dirty="0"/>
          </a:p>
          <a:p>
            <a:pPr lvl="1"/>
            <a:r>
              <a:rPr lang="en-US" altLang="zh-TW" sz="1300" dirty="0"/>
              <a:t>UI</a:t>
            </a:r>
            <a:r>
              <a:rPr lang="zh-TW" altLang="en-US" sz="1300" dirty="0"/>
              <a:t>、</a:t>
            </a:r>
            <a:r>
              <a:rPr lang="en-US" altLang="zh-TW" sz="1300" dirty="0"/>
              <a:t>UX</a:t>
            </a:r>
            <a:r>
              <a:rPr lang="zh-TW" altLang="en-US" sz="1300" dirty="0"/>
              <a:t>設計專業，多領域的全端</a:t>
            </a:r>
            <a:r>
              <a:rPr lang="en-US" altLang="zh-TW" sz="1300" dirty="0"/>
              <a:t>(</a:t>
            </a:r>
            <a:r>
              <a:rPr lang="zh-TW" altLang="en-US" sz="1300" dirty="0"/>
              <a:t>前端</a:t>
            </a:r>
            <a:r>
              <a:rPr lang="en-US" altLang="zh-TW" sz="1300" dirty="0"/>
              <a:t>+</a:t>
            </a:r>
            <a:r>
              <a:rPr lang="zh-TW" altLang="en-US" sz="1300" dirty="0"/>
              <a:t>後端</a:t>
            </a:r>
            <a:r>
              <a:rPr lang="en-US" altLang="zh-TW" sz="1300" dirty="0"/>
              <a:t>)</a:t>
            </a:r>
            <a:r>
              <a:rPr lang="zh-TW" altLang="en-US" sz="1300" dirty="0"/>
              <a:t>工程師</a:t>
            </a:r>
            <a:endParaRPr lang="en-US" altLang="zh-TW" sz="1300" dirty="0"/>
          </a:p>
          <a:p>
            <a:pPr lvl="1"/>
            <a:r>
              <a:rPr lang="en-US" altLang="zh-TW" sz="1300" dirty="0"/>
              <a:t>Google Map</a:t>
            </a:r>
            <a:r>
              <a:rPr lang="zh-TW" altLang="en-US" sz="1300" dirty="0"/>
              <a:t>、</a:t>
            </a:r>
            <a:r>
              <a:rPr lang="en-US" altLang="zh-TW" sz="1300" dirty="0" err="1"/>
              <a:t>Gogggle</a:t>
            </a:r>
            <a:r>
              <a:rPr lang="en-US" altLang="zh-TW" sz="1300" dirty="0"/>
              <a:t> Street View</a:t>
            </a:r>
            <a:r>
              <a:rPr lang="zh-TW" altLang="en-US" sz="1300" dirty="0"/>
              <a:t>、</a:t>
            </a:r>
            <a:r>
              <a:rPr lang="en-US" altLang="zh-TW" sz="1300" dirty="0" err="1"/>
              <a:t>Youtube</a:t>
            </a:r>
            <a:r>
              <a:rPr lang="zh-TW" altLang="en-US" sz="1300" dirty="0"/>
              <a:t>、</a:t>
            </a:r>
            <a:r>
              <a:rPr lang="en-US" altLang="zh-TW" sz="1300" dirty="0"/>
              <a:t>Facebook</a:t>
            </a:r>
            <a:r>
              <a:rPr lang="zh-TW" altLang="en-US" sz="1300" dirty="0"/>
              <a:t>、</a:t>
            </a:r>
            <a:r>
              <a:rPr lang="en-US" altLang="zh-TW" sz="1300" dirty="0"/>
              <a:t>Twitter...</a:t>
            </a:r>
            <a:r>
              <a:rPr lang="zh-TW" altLang="en-US" sz="1300" dirty="0"/>
              <a:t>服務串接技術</a:t>
            </a:r>
            <a:endParaRPr lang="en-US" altLang="zh-TW" sz="1300" dirty="0"/>
          </a:p>
          <a:p>
            <a:pPr lvl="1"/>
            <a:r>
              <a:rPr lang="en-US" altLang="zh-TW" sz="1300" dirty="0"/>
              <a:t>VR</a:t>
            </a:r>
            <a:r>
              <a:rPr lang="zh-TW" altLang="en-US" sz="1300" dirty="0"/>
              <a:t>環景技術專業</a:t>
            </a:r>
            <a:r>
              <a:rPr lang="en-US" altLang="zh-TW" sz="1300" dirty="0"/>
              <a:t>(</a:t>
            </a:r>
            <a:r>
              <a:rPr lang="en-US" altLang="zh-TW" sz="1300" dirty="0" err="1"/>
              <a:t>Krpano</a:t>
            </a:r>
            <a:r>
              <a:rPr lang="zh-TW" altLang="en-US" sz="1300" dirty="0"/>
              <a:t> </a:t>
            </a:r>
            <a:r>
              <a:rPr lang="en-US" altLang="zh-TW" sz="1300" dirty="0"/>
              <a:t>+</a:t>
            </a:r>
            <a:r>
              <a:rPr lang="zh-TW" altLang="en-US" sz="1300" dirty="0"/>
              <a:t> </a:t>
            </a:r>
            <a:r>
              <a:rPr lang="en-US" altLang="zh-TW" sz="1300" dirty="0"/>
              <a:t>Google)</a:t>
            </a:r>
          </a:p>
          <a:p>
            <a:endParaRPr lang="zh-TW" altLang="en-US" sz="18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l="67177" t="43424" r="18282" b="39508"/>
          <a:stretch/>
        </p:blipFill>
        <p:spPr>
          <a:xfrm>
            <a:off x="4032503" y="4959398"/>
            <a:ext cx="2875601" cy="189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7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網站設計案例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46341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RWD</a:t>
            </a:r>
            <a:r>
              <a:rPr lang="zh-TW" altLang="en-US" dirty="0" smtClean="0"/>
              <a:t>網頁</a:t>
            </a:r>
            <a:r>
              <a:rPr lang="zh-TW" altLang="en-US" dirty="0"/>
              <a:t>設計</a:t>
            </a:r>
            <a:r>
              <a:rPr lang="zh-TW" altLang="en-US" dirty="0" smtClean="0"/>
              <a:t>案例</a:t>
            </a:r>
            <a:r>
              <a:rPr lang="en-US" altLang="zh-TW" dirty="0" smtClean="0"/>
              <a:t>-</a:t>
            </a:r>
            <a:r>
              <a:rPr lang="zh-TW" altLang="en-US" dirty="0" smtClean="0"/>
              <a:t>華國</a:t>
            </a:r>
            <a:r>
              <a:rPr lang="en-US" altLang="zh-TW" dirty="0" smtClean="0"/>
              <a:t>189</a:t>
            </a:r>
            <a:r>
              <a:rPr lang="zh-TW" altLang="en-US" dirty="0" smtClean="0"/>
              <a:t>海釣</a:t>
            </a:r>
            <a:r>
              <a:rPr lang="en-US" altLang="zh-TW" dirty="0" smtClean="0"/>
              <a:t>(</a:t>
            </a:r>
            <a:r>
              <a:rPr lang="zh-TW" altLang="en-US" dirty="0" smtClean="0"/>
              <a:t>進行中</a:t>
            </a:r>
            <a:r>
              <a:rPr lang="en-US" altLang="zh-TW" dirty="0" smtClean="0"/>
              <a:t>)</a:t>
            </a:r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7340166" y="736725"/>
            <a:ext cx="2704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hlinkClick r:id="rId2"/>
              </a:rPr>
              <a:t>http://www.hg189go.com/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013" y="1618709"/>
            <a:ext cx="7227286" cy="4220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3756" y="1518741"/>
            <a:ext cx="2429268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44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網頁</a:t>
            </a:r>
            <a:r>
              <a:rPr lang="zh-TW" altLang="en-US" dirty="0"/>
              <a:t>設計</a:t>
            </a:r>
            <a:r>
              <a:rPr lang="zh-TW" altLang="en-US" dirty="0" smtClean="0"/>
              <a:t>案例</a:t>
            </a:r>
            <a:r>
              <a:rPr lang="en-US" altLang="zh-TW" dirty="0" smtClean="0"/>
              <a:t>-</a:t>
            </a:r>
            <a:r>
              <a:rPr lang="zh-TW" altLang="en-US" dirty="0" smtClean="0"/>
              <a:t>輔仁大學民生學院</a:t>
            </a:r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7340166" y="736725"/>
            <a:ext cx="3346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hlinkClick r:id="rId2"/>
              </a:rPr>
              <a:t>http://</a:t>
            </a:r>
            <a:r>
              <a:rPr lang="en-US" altLang="zh-TW" dirty="0" smtClean="0">
                <a:hlinkClick r:id="rId2"/>
              </a:rPr>
              <a:t>www.he.fju.edu.tw</a:t>
            </a:r>
            <a:endParaRPr lang="en-US" altLang="zh-TW" dirty="0" smtClean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447" y="1249378"/>
            <a:ext cx="6730703" cy="53795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3245" y="1974644"/>
            <a:ext cx="2447609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075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RWD</a:t>
            </a:r>
            <a:r>
              <a:rPr lang="zh-TW" altLang="en-US" dirty="0" smtClean="0"/>
              <a:t>網頁設計案例</a:t>
            </a:r>
            <a:r>
              <a:rPr lang="en-US" altLang="zh-TW" dirty="0" smtClean="0"/>
              <a:t>-2017</a:t>
            </a:r>
            <a:r>
              <a:rPr lang="zh-TW" altLang="en-US" dirty="0" smtClean="0"/>
              <a:t>台北國際禮品展票選</a:t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7340166" y="736725"/>
            <a:ext cx="4350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hlinkClick r:id="rId2"/>
              </a:rPr>
              <a:t>http://</a:t>
            </a:r>
            <a:r>
              <a:rPr lang="en-US" altLang="zh-TW" dirty="0" smtClean="0">
                <a:hlinkClick r:id="rId2"/>
              </a:rPr>
              <a:t>www.2017giftionery-voting.com</a:t>
            </a:r>
            <a:endParaRPr lang="en-US" altLang="zh-TW" dirty="0" smtClean="0"/>
          </a:p>
          <a:p>
            <a:endParaRPr lang="en-US" altLang="zh-TW" dirty="0" smtClean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6975" y="1711023"/>
            <a:ext cx="2414289" cy="4320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970" y="1239689"/>
            <a:ext cx="7785918" cy="47913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9680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RWD</a:t>
            </a:r>
            <a:r>
              <a:rPr lang="zh-TW" altLang="en-US" dirty="0" smtClean="0"/>
              <a:t>網頁設計案例</a:t>
            </a:r>
            <a:r>
              <a:rPr lang="en-US" altLang="zh-TW" dirty="0" smtClean="0"/>
              <a:t>-</a:t>
            </a:r>
            <a:r>
              <a:rPr lang="zh-TW" altLang="en-US" dirty="0"/>
              <a:t>曜躍科技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7340166" y="736725"/>
            <a:ext cx="3346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hlinkClick r:id="rId2"/>
              </a:rPr>
              <a:t>http://</a:t>
            </a:r>
            <a:r>
              <a:rPr lang="en-US" altLang="zh-TW" dirty="0" smtClean="0">
                <a:hlinkClick r:id="rId2"/>
              </a:rPr>
              <a:t>www.skyvr.com.tw</a:t>
            </a:r>
            <a:endParaRPr lang="en-US" altLang="zh-TW" dirty="0" smtClean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b="21452"/>
          <a:stretch/>
        </p:blipFill>
        <p:spPr>
          <a:xfrm>
            <a:off x="1484311" y="1463691"/>
            <a:ext cx="8004774" cy="4567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6975" y="1587357"/>
            <a:ext cx="2425982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658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視差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BC1C1C"/>
      </a:accent1>
      <a:accent2>
        <a:srgbClr val="F67534"/>
      </a:accent2>
      <a:accent3>
        <a:srgbClr val="EAAC35"/>
      </a:accent3>
      <a:accent4>
        <a:srgbClr val="9BAF68"/>
      </a:accent4>
      <a:accent5>
        <a:srgbClr val="68B9A6"/>
      </a:accent5>
      <a:accent6>
        <a:srgbClr val="50B1D4"/>
      </a:accent6>
      <a:hlink>
        <a:srgbClr val="E46416"/>
      </a:hlink>
      <a:folHlink>
        <a:srgbClr val="EE9340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93B4CCAC-FD5A-4D59-B1AC-EAF45910B5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TM03457496[[fn=視差]]</Template>
  <TotalTime>1994</TotalTime>
  <Words>826</Words>
  <Application>Microsoft Office PowerPoint</Application>
  <PresentationFormat>寬螢幕</PresentationFormat>
  <Paragraphs>121</Paragraphs>
  <Slides>28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34" baseType="lpstr">
      <vt:lpstr>微軟正黑體</vt:lpstr>
      <vt:lpstr>新細明體</vt:lpstr>
      <vt:lpstr>Arial</vt:lpstr>
      <vt:lpstr>Corbel</vt:lpstr>
      <vt:lpstr>Wingdings</vt:lpstr>
      <vt:lpstr>視差</vt:lpstr>
      <vt:lpstr>關於壹端互動科技</vt:lpstr>
      <vt:lpstr>壹端互動科技2017發展紀要</vt:lpstr>
      <vt:lpstr>壹端優勢</vt:lpstr>
      <vt:lpstr>團隊主要成員</vt:lpstr>
      <vt:lpstr>網站設計案例</vt:lpstr>
      <vt:lpstr>RWD網頁設計案例-華國189海釣(進行中) </vt:lpstr>
      <vt:lpstr>網頁設計案例-輔仁大學民生學院 </vt:lpstr>
      <vt:lpstr>RWD網頁設計案例-2017台北國際禮品展票選 </vt:lpstr>
      <vt:lpstr>RWD網頁設計案例-曜躍科技 </vt:lpstr>
      <vt:lpstr>網頁設計案例-看見台灣360 </vt:lpstr>
      <vt:lpstr>教育類案例-施振榮：王道薪傳班 課程官網 </vt:lpstr>
      <vt:lpstr>教育類案例-戰國策 電子商務大學官網 </vt:lpstr>
      <vt:lpstr>設計案例-資訊系統整合</vt:lpstr>
      <vt:lpstr>網站案例-其他</vt:lpstr>
      <vt:lpstr>新科技應用-導電油墨</vt:lpstr>
      <vt:lpstr>導電油墨應用</vt:lpstr>
      <vt:lpstr>觸控互動裝置技術比較</vt:lpstr>
      <vt:lpstr>應用範圍與執行實績</vt:lpstr>
      <vt:lpstr>應用範例-1</vt:lpstr>
      <vt:lpstr>應用範例-2</vt:lpstr>
      <vt:lpstr>新科技應用-包材AR互動行銷平台</vt:lpstr>
      <vt:lpstr>從寶可夢到當紅AR</vt:lpstr>
      <vt:lpstr>創新緣起</vt:lpstr>
      <vt:lpstr>從最簡單的互動開始</vt:lpstr>
      <vt:lpstr>進階設計</vt:lpstr>
      <vt:lpstr>新科技應用-虛擬成像技術</vt:lpstr>
      <vt:lpstr>3D物件融入360實景</vt:lpstr>
      <vt:lpstr>3D實景+動態影片虛擬合成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翔塑實業企業識別CI提案</dc:title>
  <dc:creator>Jason Hsieh</dc:creator>
  <cp:lastModifiedBy>Jason Hsieh</cp:lastModifiedBy>
  <cp:revision>87</cp:revision>
  <dcterms:created xsi:type="dcterms:W3CDTF">2017-04-13T14:22:45Z</dcterms:created>
  <dcterms:modified xsi:type="dcterms:W3CDTF">2018-01-07T13:09:38Z</dcterms:modified>
</cp:coreProperties>
</file>